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59" r:id="rId6"/>
    <p:sldId id="258" r:id="rId7"/>
    <p:sldId id="260" r:id="rId8"/>
    <p:sldId id="261" r:id="rId9"/>
    <p:sldId id="269" r:id="rId10"/>
    <p:sldId id="262" r:id="rId11"/>
    <p:sldId id="263" r:id="rId12"/>
    <p:sldId id="264" r:id="rId13"/>
    <p:sldId id="265" r:id="rId14"/>
    <p:sldId id="266" r:id="rId15"/>
    <p:sldId id="267" r:id="rId16"/>
    <p:sldId id="280" r:id="rId17"/>
    <p:sldId id="279" r:id="rId18"/>
    <p:sldId id="27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11CC36-51DA-4345-B9D1-4050A8E886F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45C03B-0392-4B1D-B8C2-42DEC82E76BB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Патриотическое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направление:  Родина и природа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394432-C251-4A26-8879-F35B4FEA5228}" type="parTrans" cxnId="{9ACC473F-D411-4BB8-9D3D-C0E77BC0D182}">
      <dgm:prSet/>
      <dgm:spPr/>
      <dgm:t>
        <a:bodyPr/>
        <a:lstStyle/>
        <a:p>
          <a:endParaRPr lang="ru-RU"/>
        </a:p>
      </dgm:t>
    </dgm:pt>
    <dgm:pt modelId="{49200184-9D6D-4053-B021-1A7363853C0D}" type="sibTrans" cxnId="{9ACC473F-D411-4BB8-9D3D-C0E77BC0D182}">
      <dgm:prSet/>
      <dgm:spPr/>
      <dgm:t>
        <a:bodyPr/>
        <a:lstStyle/>
        <a:p>
          <a:endParaRPr lang="ru-RU"/>
        </a:p>
      </dgm:t>
    </dgm:pt>
    <dgm:pt modelId="{C723BD9E-A165-4DE4-8C8E-A1E46A0F718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Духовно-нравственное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направление: милосердие, жизнь, добро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8E5EEE-4B51-4C2C-967E-32FEA1C4C2FC}" type="parTrans" cxnId="{35CF390F-4858-4E74-BBBD-A3D014410C75}">
      <dgm:prSet/>
      <dgm:spPr/>
      <dgm:t>
        <a:bodyPr/>
        <a:lstStyle/>
        <a:p>
          <a:endParaRPr lang="ru-RU"/>
        </a:p>
      </dgm:t>
    </dgm:pt>
    <dgm:pt modelId="{1F0ED8AE-E5A7-4427-9BD8-0E10E54F0B6B}" type="sibTrans" cxnId="{35CF390F-4858-4E74-BBBD-A3D014410C75}">
      <dgm:prSet/>
      <dgm:spPr/>
      <dgm:t>
        <a:bodyPr/>
        <a:lstStyle/>
        <a:p>
          <a:endParaRPr lang="ru-RU"/>
        </a:p>
      </dgm:t>
    </dgm:pt>
    <dgm:pt modelId="{C1A960BF-02A0-42C9-9ECA-30268841FE6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Социальное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направление: человек, семья, дружба, сотрудничество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08E8A-AA6A-420A-B5CF-92CD295E5149}" type="parTrans" cxnId="{08D9BDC4-4A33-4FD6-B77B-957EAEA297CE}">
      <dgm:prSet/>
      <dgm:spPr/>
      <dgm:t>
        <a:bodyPr/>
        <a:lstStyle/>
        <a:p>
          <a:endParaRPr lang="ru-RU"/>
        </a:p>
      </dgm:t>
    </dgm:pt>
    <dgm:pt modelId="{ED87D87B-3220-4002-B019-2D9602599C7F}" type="sibTrans" cxnId="{08D9BDC4-4A33-4FD6-B77B-957EAEA297CE}">
      <dgm:prSet/>
      <dgm:spPr/>
      <dgm:t>
        <a:bodyPr/>
        <a:lstStyle/>
        <a:p>
          <a:endParaRPr lang="ru-RU"/>
        </a:p>
      </dgm:t>
    </dgm:pt>
    <dgm:pt modelId="{144031FE-EDA1-45E1-B594-4E9F05D214F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направление: познание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5511E8-F539-459E-B6C8-879B23A119DE}" type="parTrans" cxnId="{3EFE14D1-6C20-4C2C-8461-F884940DC7C8}">
      <dgm:prSet/>
      <dgm:spPr/>
      <dgm:t>
        <a:bodyPr/>
        <a:lstStyle/>
        <a:p>
          <a:endParaRPr lang="ru-RU"/>
        </a:p>
      </dgm:t>
    </dgm:pt>
    <dgm:pt modelId="{EE3684C0-9421-4E01-8BF2-46314E1E20A4}" type="sibTrans" cxnId="{3EFE14D1-6C20-4C2C-8461-F884940DC7C8}">
      <dgm:prSet/>
      <dgm:spPr/>
      <dgm:t>
        <a:bodyPr/>
        <a:lstStyle/>
        <a:p>
          <a:endParaRPr lang="ru-RU"/>
        </a:p>
      </dgm:t>
    </dgm:pt>
    <dgm:pt modelId="{0226F74E-018F-4B04-A350-B69A6C050963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оздоровительное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направление: жизнь и здоровье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74ABF5-2FDE-46B2-BA3D-11AB17FA22DB}" type="parTrans" cxnId="{FD33979F-D46D-47EF-99A4-7AD15E59F08C}">
      <dgm:prSet/>
      <dgm:spPr/>
      <dgm:t>
        <a:bodyPr/>
        <a:lstStyle/>
        <a:p>
          <a:endParaRPr lang="ru-RU"/>
        </a:p>
      </dgm:t>
    </dgm:pt>
    <dgm:pt modelId="{0B9BB165-C5A3-41F6-AAD9-881A6A2E83C6}" type="sibTrans" cxnId="{FD33979F-D46D-47EF-99A4-7AD15E59F08C}">
      <dgm:prSet/>
      <dgm:spPr/>
      <dgm:t>
        <a:bodyPr/>
        <a:lstStyle/>
        <a:p>
          <a:endParaRPr lang="ru-RU"/>
        </a:p>
      </dgm:t>
    </dgm:pt>
    <dgm:pt modelId="{EDEC251B-FA37-434C-AFAC-C5102DF575B8}">
      <dgm:prSet phldrT="[Текст]" custT="1"/>
      <dgm:spPr/>
      <dgm:t>
        <a:bodyPr/>
        <a:lstStyle/>
        <a:p>
          <a:r>
            <a:rPr lang="ru-RU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Эстетическое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направление: культура и красота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2B9D0-21AB-46F4-9B37-D0BD7DB0445D}" type="parTrans" cxnId="{63926FEC-036D-4D75-8BA7-933AA670CD8D}">
      <dgm:prSet/>
      <dgm:spPr/>
      <dgm:t>
        <a:bodyPr/>
        <a:lstStyle/>
        <a:p>
          <a:endParaRPr lang="ru-RU"/>
        </a:p>
      </dgm:t>
    </dgm:pt>
    <dgm:pt modelId="{246F3039-D640-4676-8BA1-A0D3A23819A5}" type="sibTrans" cxnId="{63926FEC-036D-4D75-8BA7-933AA670CD8D}">
      <dgm:prSet/>
      <dgm:spPr/>
      <dgm:t>
        <a:bodyPr/>
        <a:lstStyle/>
        <a:p>
          <a:endParaRPr lang="ru-RU"/>
        </a:p>
      </dgm:t>
    </dgm:pt>
    <dgm:pt modelId="{5FDF85AB-1353-49EC-90A5-D8D96C81D5A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Трудовое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направление: труд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FD1A8-6276-46F7-BD85-E1F6A7DF39F6}" type="parTrans" cxnId="{9EF97DA0-183D-4EE7-AB0A-C59936A60D76}">
      <dgm:prSet/>
      <dgm:spPr/>
      <dgm:t>
        <a:bodyPr/>
        <a:lstStyle/>
        <a:p>
          <a:endParaRPr lang="ru-RU"/>
        </a:p>
      </dgm:t>
    </dgm:pt>
    <dgm:pt modelId="{D66370ED-3B57-45FA-8217-9BF337DD6F4D}" type="sibTrans" cxnId="{9EF97DA0-183D-4EE7-AB0A-C59936A60D76}">
      <dgm:prSet/>
      <dgm:spPr/>
      <dgm:t>
        <a:bodyPr/>
        <a:lstStyle/>
        <a:p>
          <a:endParaRPr lang="ru-RU"/>
        </a:p>
      </dgm:t>
    </dgm:pt>
    <dgm:pt modelId="{E3E0AA22-CD7D-4661-B752-06A79B041593}" type="pres">
      <dgm:prSet presAssocID="{8711CC36-51DA-4345-B9D1-4050A8E886F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C85B24-0445-495E-A9CF-30E59AFB9B63}" type="pres">
      <dgm:prSet presAssocID="{3445C03B-0392-4B1D-B8C2-42DEC82E76BB}" presName="node" presStyleLbl="node1" presStyleIdx="0" presStyleCnt="7" custRadScaleRad="99424" custRadScaleInc="-7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B64E8-DF8A-4B34-9798-329D55C33805}" type="pres">
      <dgm:prSet presAssocID="{3445C03B-0392-4B1D-B8C2-42DEC82E76BB}" presName="spNode" presStyleCnt="0"/>
      <dgm:spPr/>
    </dgm:pt>
    <dgm:pt modelId="{25235620-93CC-4F1B-9FCD-85C6A8DFFF22}" type="pres">
      <dgm:prSet presAssocID="{49200184-9D6D-4053-B021-1A7363853C0D}" presName="sibTrans" presStyleLbl="sibTrans1D1" presStyleIdx="0" presStyleCnt="7"/>
      <dgm:spPr/>
      <dgm:t>
        <a:bodyPr/>
        <a:lstStyle/>
        <a:p>
          <a:endParaRPr lang="ru-RU"/>
        </a:p>
      </dgm:t>
    </dgm:pt>
    <dgm:pt modelId="{80892A9A-F9C7-405D-8DEA-6E78F47433FC}" type="pres">
      <dgm:prSet presAssocID="{C723BD9E-A165-4DE4-8C8E-A1E46A0F718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DCA2B-624F-4A2C-BF89-A89C853A2BF2}" type="pres">
      <dgm:prSet presAssocID="{C723BD9E-A165-4DE4-8C8E-A1E46A0F7189}" presName="spNode" presStyleCnt="0"/>
      <dgm:spPr/>
    </dgm:pt>
    <dgm:pt modelId="{8E475C72-F7F7-4520-BE16-572AE4FBE790}" type="pres">
      <dgm:prSet presAssocID="{1F0ED8AE-E5A7-4427-9BD8-0E10E54F0B6B}" presName="sibTrans" presStyleLbl="sibTrans1D1" presStyleIdx="1" presStyleCnt="7"/>
      <dgm:spPr/>
      <dgm:t>
        <a:bodyPr/>
        <a:lstStyle/>
        <a:p>
          <a:endParaRPr lang="ru-RU"/>
        </a:p>
      </dgm:t>
    </dgm:pt>
    <dgm:pt modelId="{11E436E7-F1B5-4BFD-A48F-B2B50FA0A74C}" type="pres">
      <dgm:prSet presAssocID="{C1A960BF-02A0-42C9-9ECA-30268841FE6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067C2-5E7E-459F-9778-1E94582CC0C8}" type="pres">
      <dgm:prSet presAssocID="{C1A960BF-02A0-42C9-9ECA-30268841FE6F}" presName="spNode" presStyleCnt="0"/>
      <dgm:spPr/>
    </dgm:pt>
    <dgm:pt modelId="{EBB1D729-681B-4F07-8C10-85FFACA5CD39}" type="pres">
      <dgm:prSet presAssocID="{ED87D87B-3220-4002-B019-2D9602599C7F}" presName="sibTrans" presStyleLbl="sibTrans1D1" presStyleIdx="2" presStyleCnt="7"/>
      <dgm:spPr/>
      <dgm:t>
        <a:bodyPr/>
        <a:lstStyle/>
        <a:p>
          <a:endParaRPr lang="ru-RU"/>
        </a:p>
      </dgm:t>
    </dgm:pt>
    <dgm:pt modelId="{03888CAF-E55F-4304-B3D3-1FF016B21E57}" type="pres">
      <dgm:prSet presAssocID="{144031FE-EDA1-45E1-B594-4E9F05D214F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06C53-67F2-47B2-83EB-CB6D8841F0DB}" type="pres">
      <dgm:prSet presAssocID="{144031FE-EDA1-45E1-B594-4E9F05D214F9}" presName="spNode" presStyleCnt="0"/>
      <dgm:spPr/>
    </dgm:pt>
    <dgm:pt modelId="{F96354A2-1D63-4C99-A785-0411D2C14545}" type="pres">
      <dgm:prSet presAssocID="{EE3684C0-9421-4E01-8BF2-46314E1E20A4}" presName="sibTrans" presStyleLbl="sibTrans1D1" presStyleIdx="3" presStyleCnt="7"/>
      <dgm:spPr/>
      <dgm:t>
        <a:bodyPr/>
        <a:lstStyle/>
        <a:p>
          <a:endParaRPr lang="ru-RU"/>
        </a:p>
      </dgm:t>
    </dgm:pt>
    <dgm:pt modelId="{6F86FB8C-E45B-4A9F-AB50-CD193B664208}" type="pres">
      <dgm:prSet presAssocID="{0226F74E-018F-4B04-A350-B69A6C05096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AF711-96FF-4944-9D0C-EB7228F71AE0}" type="pres">
      <dgm:prSet presAssocID="{0226F74E-018F-4B04-A350-B69A6C050963}" presName="spNode" presStyleCnt="0"/>
      <dgm:spPr/>
    </dgm:pt>
    <dgm:pt modelId="{7ED2D07B-48F8-4978-A33B-82FEE271E4CB}" type="pres">
      <dgm:prSet presAssocID="{0B9BB165-C5A3-41F6-AAD9-881A6A2E83C6}" presName="sibTrans" presStyleLbl="sibTrans1D1" presStyleIdx="4" presStyleCnt="7"/>
      <dgm:spPr/>
      <dgm:t>
        <a:bodyPr/>
        <a:lstStyle/>
        <a:p>
          <a:endParaRPr lang="ru-RU"/>
        </a:p>
      </dgm:t>
    </dgm:pt>
    <dgm:pt modelId="{531FC49D-392D-466F-B822-3403BB109409}" type="pres">
      <dgm:prSet presAssocID="{5FDF85AB-1353-49EC-90A5-D8D96C81D5A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C0D62-80C2-4670-8EE1-6010C5E15235}" type="pres">
      <dgm:prSet presAssocID="{5FDF85AB-1353-49EC-90A5-D8D96C81D5AD}" presName="spNode" presStyleCnt="0"/>
      <dgm:spPr/>
    </dgm:pt>
    <dgm:pt modelId="{B22EC20C-106D-4664-9D5F-7BEE21CD3041}" type="pres">
      <dgm:prSet presAssocID="{D66370ED-3B57-45FA-8217-9BF337DD6F4D}" presName="sibTrans" presStyleLbl="sibTrans1D1" presStyleIdx="5" presStyleCnt="7"/>
      <dgm:spPr/>
      <dgm:t>
        <a:bodyPr/>
        <a:lstStyle/>
        <a:p>
          <a:endParaRPr lang="ru-RU"/>
        </a:p>
      </dgm:t>
    </dgm:pt>
    <dgm:pt modelId="{80DEDD3C-F06E-4E9B-944A-C9D32AE7C23F}" type="pres">
      <dgm:prSet presAssocID="{EDEC251B-FA37-434C-AFAC-C5102DF575B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5E141-6A9F-41E2-B87B-AC99414982C7}" type="pres">
      <dgm:prSet presAssocID="{EDEC251B-FA37-434C-AFAC-C5102DF575B8}" presName="spNode" presStyleCnt="0"/>
      <dgm:spPr/>
    </dgm:pt>
    <dgm:pt modelId="{7A7E86C1-3461-4BC0-8869-0CC9DC85D728}" type="pres">
      <dgm:prSet presAssocID="{246F3039-D640-4676-8BA1-A0D3A23819A5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1EE43FC6-3034-4907-925B-1BA23C3295AB}" type="presOf" srcId="{5FDF85AB-1353-49EC-90A5-D8D96C81D5AD}" destId="{531FC49D-392D-466F-B822-3403BB109409}" srcOrd="0" destOrd="0" presId="urn:microsoft.com/office/officeart/2005/8/layout/cycle6"/>
    <dgm:cxn modelId="{2CA6AC8E-F3F7-4D73-8EBC-E49854C3730C}" type="presOf" srcId="{8711CC36-51DA-4345-B9D1-4050A8E886FD}" destId="{E3E0AA22-CD7D-4661-B752-06A79B041593}" srcOrd="0" destOrd="0" presId="urn:microsoft.com/office/officeart/2005/8/layout/cycle6"/>
    <dgm:cxn modelId="{A2CEC4F4-6078-4E8B-A050-1CA28D4DD3FD}" type="presOf" srcId="{ED87D87B-3220-4002-B019-2D9602599C7F}" destId="{EBB1D729-681B-4F07-8C10-85FFACA5CD39}" srcOrd="0" destOrd="0" presId="urn:microsoft.com/office/officeart/2005/8/layout/cycle6"/>
    <dgm:cxn modelId="{094B270A-D5A9-44B3-BF31-CCADD835E2DB}" type="presOf" srcId="{49200184-9D6D-4053-B021-1A7363853C0D}" destId="{25235620-93CC-4F1B-9FCD-85C6A8DFFF22}" srcOrd="0" destOrd="0" presId="urn:microsoft.com/office/officeart/2005/8/layout/cycle6"/>
    <dgm:cxn modelId="{67EAE0B9-9032-4791-BA99-93148E119F0B}" type="presOf" srcId="{1F0ED8AE-E5A7-4427-9BD8-0E10E54F0B6B}" destId="{8E475C72-F7F7-4520-BE16-572AE4FBE790}" srcOrd="0" destOrd="0" presId="urn:microsoft.com/office/officeart/2005/8/layout/cycle6"/>
    <dgm:cxn modelId="{9ACC473F-D411-4BB8-9D3D-C0E77BC0D182}" srcId="{8711CC36-51DA-4345-B9D1-4050A8E886FD}" destId="{3445C03B-0392-4B1D-B8C2-42DEC82E76BB}" srcOrd="0" destOrd="0" parTransId="{EF394432-C251-4A26-8879-F35B4FEA5228}" sibTransId="{49200184-9D6D-4053-B021-1A7363853C0D}"/>
    <dgm:cxn modelId="{F5977851-E7F3-4AB0-83A1-842729FEFA4D}" type="presOf" srcId="{3445C03B-0392-4B1D-B8C2-42DEC82E76BB}" destId="{DFC85B24-0445-495E-A9CF-30E59AFB9B63}" srcOrd="0" destOrd="0" presId="urn:microsoft.com/office/officeart/2005/8/layout/cycle6"/>
    <dgm:cxn modelId="{AAF0A79C-E277-41F0-B8B4-7C0B25582817}" type="presOf" srcId="{246F3039-D640-4676-8BA1-A0D3A23819A5}" destId="{7A7E86C1-3461-4BC0-8869-0CC9DC85D728}" srcOrd="0" destOrd="0" presId="urn:microsoft.com/office/officeart/2005/8/layout/cycle6"/>
    <dgm:cxn modelId="{27ACF803-5FEC-49DA-A150-BA5AFA1E9590}" type="presOf" srcId="{0B9BB165-C5A3-41F6-AAD9-881A6A2E83C6}" destId="{7ED2D07B-48F8-4978-A33B-82FEE271E4CB}" srcOrd="0" destOrd="0" presId="urn:microsoft.com/office/officeart/2005/8/layout/cycle6"/>
    <dgm:cxn modelId="{3EFE14D1-6C20-4C2C-8461-F884940DC7C8}" srcId="{8711CC36-51DA-4345-B9D1-4050A8E886FD}" destId="{144031FE-EDA1-45E1-B594-4E9F05D214F9}" srcOrd="3" destOrd="0" parTransId="{1C5511E8-F539-459E-B6C8-879B23A119DE}" sibTransId="{EE3684C0-9421-4E01-8BF2-46314E1E20A4}"/>
    <dgm:cxn modelId="{1B77AAF5-AAFC-453F-966A-3DA33ADCEE96}" type="presOf" srcId="{C723BD9E-A165-4DE4-8C8E-A1E46A0F7189}" destId="{80892A9A-F9C7-405D-8DEA-6E78F47433FC}" srcOrd="0" destOrd="0" presId="urn:microsoft.com/office/officeart/2005/8/layout/cycle6"/>
    <dgm:cxn modelId="{FD33979F-D46D-47EF-99A4-7AD15E59F08C}" srcId="{8711CC36-51DA-4345-B9D1-4050A8E886FD}" destId="{0226F74E-018F-4B04-A350-B69A6C050963}" srcOrd="4" destOrd="0" parTransId="{9874ABF5-2FDE-46B2-BA3D-11AB17FA22DB}" sibTransId="{0B9BB165-C5A3-41F6-AAD9-881A6A2E83C6}"/>
    <dgm:cxn modelId="{9EF97DA0-183D-4EE7-AB0A-C59936A60D76}" srcId="{8711CC36-51DA-4345-B9D1-4050A8E886FD}" destId="{5FDF85AB-1353-49EC-90A5-D8D96C81D5AD}" srcOrd="5" destOrd="0" parTransId="{0F9FD1A8-6276-46F7-BD85-E1F6A7DF39F6}" sibTransId="{D66370ED-3B57-45FA-8217-9BF337DD6F4D}"/>
    <dgm:cxn modelId="{63926FEC-036D-4D75-8BA7-933AA670CD8D}" srcId="{8711CC36-51DA-4345-B9D1-4050A8E886FD}" destId="{EDEC251B-FA37-434C-AFAC-C5102DF575B8}" srcOrd="6" destOrd="0" parTransId="{F812B9D0-21AB-46F4-9B37-D0BD7DB0445D}" sibTransId="{246F3039-D640-4676-8BA1-A0D3A23819A5}"/>
    <dgm:cxn modelId="{35CF390F-4858-4E74-BBBD-A3D014410C75}" srcId="{8711CC36-51DA-4345-B9D1-4050A8E886FD}" destId="{C723BD9E-A165-4DE4-8C8E-A1E46A0F7189}" srcOrd="1" destOrd="0" parTransId="{8F8E5EEE-4B51-4C2C-967E-32FEA1C4C2FC}" sibTransId="{1F0ED8AE-E5A7-4427-9BD8-0E10E54F0B6B}"/>
    <dgm:cxn modelId="{DC68C257-D3C4-4CAE-BA01-FA27835739FE}" type="presOf" srcId="{144031FE-EDA1-45E1-B594-4E9F05D214F9}" destId="{03888CAF-E55F-4304-B3D3-1FF016B21E57}" srcOrd="0" destOrd="0" presId="urn:microsoft.com/office/officeart/2005/8/layout/cycle6"/>
    <dgm:cxn modelId="{82DAED88-28FF-4F86-AE14-93E57F926A68}" type="presOf" srcId="{D66370ED-3B57-45FA-8217-9BF337DD6F4D}" destId="{B22EC20C-106D-4664-9D5F-7BEE21CD3041}" srcOrd="0" destOrd="0" presId="urn:microsoft.com/office/officeart/2005/8/layout/cycle6"/>
    <dgm:cxn modelId="{F520FF43-09B9-4929-B60F-E49A21F9ADE1}" type="presOf" srcId="{EE3684C0-9421-4E01-8BF2-46314E1E20A4}" destId="{F96354A2-1D63-4C99-A785-0411D2C14545}" srcOrd="0" destOrd="0" presId="urn:microsoft.com/office/officeart/2005/8/layout/cycle6"/>
    <dgm:cxn modelId="{CE278CE2-9B2D-4AEA-A83E-5E9B8304BAB6}" type="presOf" srcId="{C1A960BF-02A0-42C9-9ECA-30268841FE6F}" destId="{11E436E7-F1B5-4BFD-A48F-B2B50FA0A74C}" srcOrd="0" destOrd="0" presId="urn:microsoft.com/office/officeart/2005/8/layout/cycle6"/>
    <dgm:cxn modelId="{91E63DC6-9D90-46D2-BC06-3F17F489062F}" type="presOf" srcId="{0226F74E-018F-4B04-A350-B69A6C050963}" destId="{6F86FB8C-E45B-4A9F-AB50-CD193B664208}" srcOrd="0" destOrd="0" presId="urn:microsoft.com/office/officeart/2005/8/layout/cycle6"/>
    <dgm:cxn modelId="{08D9BDC4-4A33-4FD6-B77B-957EAEA297CE}" srcId="{8711CC36-51DA-4345-B9D1-4050A8E886FD}" destId="{C1A960BF-02A0-42C9-9ECA-30268841FE6F}" srcOrd="2" destOrd="0" parTransId="{61408E8A-AA6A-420A-B5CF-92CD295E5149}" sibTransId="{ED87D87B-3220-4002-B019-2D9602599C7F}"/>
    <dgm:cxn modelId="{FD337CD5-C391-4223-B695-0CF9B56610F7}" type="presOf" srcId="{EDEC251B-FA37-434C-AFAC-C5102DF575B8}" destId="{80DEDD3C-F06E-4E9B-944A-C9D32AE7C23F}" srcOrd="0" destOrd="0" presId="urn:microsoft.com/office/officeart/2005/8/layout/cycle6"/>
    <dgm:cxn modelId="{92F683C8-AF99-43D4-BD77-24A28B0C292D}" type="presParOf" srcId="{E3E0AA22-CD7D-4661-B752-06A79B041593}" destId="{DFC85B24-0445-495E-A9CF-30E59AFB9B63}" srcOrd="0" destOrd="0" presId="urn:microsoft.com/office/officeart/2005/8/layout/cycle6"/>
    <dgm:cxn modelId="{6D806585-6F75-48A2-891A-FFD39F0EADFA}" type="presParOf" srcId="{E3E0AA22-CD7D-4661-B752-06A79B041593}" destId="{228B64E8-DF8A-4B34-9798-329D55C33805}" srcOrd="1" destOrd="0" presId="urn:microsoft.com/office/officeart/2005/8/layout/cycle6"/>
    <dgm:cxn modelId="{C2C8C21D-F13D-4AE2-AE8E-703FE696F12C}" type="presParOf" srcId="{E3E0AA22-CD7D-4661-B752-06A79B041593}" destId="{25235620-93CC-4F1B-9FCD-85C6A8DFFF22}" srcOrd="2" destOrd="0" presId="urn:microsoft.com/office/officeart/2005/8/layout/cycle6"/>
    <dgm:cxn modelId="{7BD43EF1-9A72-437F-9006-FCCAF739B2E5}" type="presParOf" srcId="{E3E0AA22-CD7D-4661-B752-06A79B041593}" destId="{80892A9A-F9C7-405D-8DEA-6E78F47433FC}" srcOrd="3" destOrd="0" presId="urn:microsoft.com/office/officeart/2005/8/layout/cycle6"/>
    <dgm:cxn modelId="{A5C6B2F3-E4C9-48A2-8249-3CEDF6D4E020}" type="presParOf" srcId="{E3E0AA22-CD7D-4661-B752-06A79B041593}" destId="{1A7DCA2B-624F-4A2C-BF89-A89C853A2BF2}" srcOrd="4" destOrd="0" presId="urn:microsoft.com/office/officeart/2005/8/layout/cycle6"/>
    <dgm:cxn modelId="{2E9B03DE-B189-4680-BB37-98792E07E0A1}" type="presParOf" srcId="{E3E0AA22-CD7D-4661-B752-06A79B041593}" destId="{8E475C72-F7F7-4520-BE16-572AE4FBE790}" srcOrd="5" destOrd="0" presId="urn:microsoft.com/office/officeart/2005/8/layout/cycle6"/>
    <dgm:cxn modelId="{249F8737-ACB0-41E6-8C6D-3CEEC9A0B350}" type="presParOf" srcId="{E3E0AA22-CD7D-4661-B752-06A79B041593}" destId="{11E436E7-F1B5-4BFD-A48F-B2B50FA0A74C}" srcOrd="6" destOrd="0" presId="urn:microsoft.com/office/officeart/2005/8/layout/cycle6"/>
    <dgm:cxn modelId="{83ECA1D9-C69A-44C8-9CAE-DE2E55505080}" type="presParOf" srcId="{E3E0AA22-CD7D-4661-B752-06A79B041593}" destId="{34E067C2-5E7E-459F-9778-1E94582CC0C8}" srcOrd="7" destOrd="0" presId="urn:microsoft.com/office/officeart/2005/8/layout/cycle6"/>
    <dgm:cxn modelId="{7BC46213-5DC9-4981-9A33-839917082ACD}" type="presParOf" srcId="{E3E0AA22-CD7D-4661-B752-06A79B041593}" destId="{EBB1D729-681B-4F07-8C10-85FFACA5CD39}" srcOrd="8" destOrd="0" presId="urn:microsoft.com/office/officeart/2005/8/layout/cycle6"/>
    <dgm:cxn modelId="{12A61D10-02CE-417C-843C-1A721F8CD028}" type="presParOf" srcId="{E3E0AA22-CD7D-4661-B752-06A79B041593}" destId="{03888CAF-E55F-4304-B3D3-1FF016B21E57}" srcOrd="9" destOrd="0" presId="urn:microsoft.com/office/officeart/2005/8/layout/cycle6"/>
    <dgm:cxn modelId="{D3DC482C-A351-49A0-88F8-24E0D7983F84}" type="presParOf" srcId="{E3E0AA22-CD7D-4661-B752-06A79B041593}" destId="{03606C53-67F2-47B2-83EB-CB6D8841F0DB}" srcOrd="10" destOrd="0" presId="urn:microsoft.com/office/officeart/2005/8/layout/cycle6"/>
    <dgm:cxn modelId="{E496C92F-2A4A-4692-8D49-3A0B5B29FA37}" type="presParOf" srcId="{E3E0AA22-CD7D-4661-B752-06A79B041593}" destId="{F96354A2-1D63-4C99-A785-0411D2C14545}" srcOrd="11" destOrd="0" presId="urn:microsoft.com/office/officeart/2005/8/layout/cycle6"/>
    <dgm:cxn modelId="{1BF3A06D-01FA-4CC2-B8CB-105CC25D50FC}" type="presParOf" srcId="{E3E0AA22-CD7D-4661-B752-06A79B041593}" destId="{6F86FB8C-E45B-4A9F-AB50-CD193B664208}" srcOrd="12" destOrd="0" presId="urn:microsoft.com/office/officeart/2005/8/layout/cycle6"/>
    <dgm:cxn modelId="{CCDB51EB-CCAB-4014-80F1-46E8A77F4340}" type="presParOf" srcId="{E3E0AA22-CD7D-4661-B752-06A79B041593}" destId="{AA5AF711-96FF-4944-9D0C-EB7228F71AE0}" srcOrd="13" destOrd="0" presId="urn:microsoft.com/office/officeart/2005/8/layout/cycle6"/>
    <dgm:cxn modelId="{7AA2CDE9-FDC8-48F5-9F90-E98D11A8B573}" type="presParOf" srcId="{E3E0AA22-CD7D-4661-B752-06A79B041593}" destId="{7ED2D07B-48F8-4978-A33B-82FEE271E4CB}" srcOrd="14" destOrd="0" presId="urn:microsoft.com/office/officeart/2005/8/layout/cycle6"/>
    <dgm:cxn modelId="{3B825424-1BAD-4AC0-8F18-8388D5969D15}" type="presParOf" srcId="{E3E0AA22-CD7D-4661-B752-06A79B041593}" destId="{531FC49D-392D-466F-B822-3403BB109409}" srcOrd="15" destOrd="0" presId="urn:microsoft.com/office/officeart/2005/8/layout/cycle6"/>
    <dgm:cxn modelId="{F973EF8E-5B24-46BD-B04C-3FEC7BA03E2A}" type="presParOf" srcId="{E3E0AA22-CD7D-4661-B752-06A79B041593}" destId="{BCBC0D62-80C2-4670-8EE1-6010C5E15235}" srcOrd="16" destOrd="0" presId="urn:microsoft.com/office/officeart/2005/8/layout/cycle6"/>
    <dgm:cxn modelId="{7A107E45-000A-4A9E-AC6D-C319AAF33C25}" type="presParOf" srcId="{E3E0AA22-CD7D-4661-B752-06A79B041593}" destId="{B22EC20C-106D-4664-9D5F-7BEE21CD3041}" srcOrd="17" destOrd="0" presId="urn:microsoft.com/office/officeart/2005/8/layout/cycle6"/>
    <dgm:cxn modelId="{9A21DF2C-0E21-49F1-9584-BD49033803AB}" type="presParOf" srcId="{E3E0AA22-CD7D-4661-B752-06A79B041593}" destId="{80DEDD3C-F06E-4E9B-944A-C9D32AE7C23F}" srcOrd="18" destOrd="0" presId="urn:microsoft.com/office/officeart/2005/8/layout/cycle6"/>
    <dgm:cxn modelId="{32A6B5C9-150A-44A4-8074-F474284141D0}" type="presParOf" srcId="{E3E0AA22-CD7D-4661-B752-06A79B041593}" destId="{64A5E141-6A9F-41E2-B87B-AC99414982C7}" srcOrd="19" destOrd="0" presId="urn:microsoft.com/office/officeart/2005/8/layout/cycle6"/>
    <dgm:cxn modelId="{F4814A9B-915B-431E-8D6D-7FF12E64717F}" type="presParOf" srcId="{E3E0AA22-CD7D-4661-B752-06A79B041593}" destId="{7A7E86C1-3461-4BC0-8869-0CC9DC85D72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C23AFD-A158-4924-97F2-A4FC4C64F6C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51B1824-B389-4215-B149-67BDB54CF6AF}">
      <dgm:prSet phldrT="[Текст]"/>
      <dgm:spPr/>
      <dgm:t>
        <a:bodyPr/>
        <a:lstStyle/>
        <a:p>
          <a:r>
            <a:rPr lang="ru-RU" dirty="0" smtClean="0"/>
            <a:t>Социальное партнерство </a:t>
          </a:r>
          <a:endParaRPr lang="ru-RU" dirty="0"/>
        </a:p>
      </dgm:t>
    </dgm:pt>
    <dgm:pt modelId="{B8C272FB-63AE-4739-AD13-E1B4D2E9CA32}" type="parTrans" cxnId="{E359D6C8-9D79-409C-AA5A-37E2F6F5DCE3}">
      <dgm:prSet/>
      <dgm:spPr/>
      <dgm:t>
        <a:bodyPr/>
        <a:lstStyle/>
        <a:p>
          <a:endParaRPr lang="ru-RU"/>
        </a:p>
      </dgm:t>
    </dgm:pt>
    <dgm:pt modelId="{4E6E4C5D-0E2A-40C9-9CFF-005116C73220}" type="sibTrans" cxnId="{E359D6C8-9D79-409C-AA5A-37E2F6F5DCE3}">
      <dgm:prSet/>
      <dgm:spPr/>
      <dgm:t>
        <a:bodyPr/>
        <a:lstStyle/>
        <a:p>
          <a:endParaRPr lang="ru-RU"/>
        </a:p>
      </dgm:t>
    </dgm:pt>
    <dgm:pt modelId="{24D17B0D-64F6-4B44-A15B-B275CF44E825}">
      <dgm:prSet phldrT="[Текст]"/>
      <dgm:spPr/>
      <dgm:t>
        <a:bodyPr/>
        <a:lstStyle/>
        <a:p>
          <a:r>
            <a:rPr lang="ru-RU" dirty="0" smtClean="0"/>
            <a:t>Гид юного красноярца</a:t>
          </a:r>
          <a:endParaRPr lang="ru-RU" dirty="0"/>
        </a:p>
      </dgm:t>
    </dgm:pt>
    <dgm:pt modelId="{D8010BA3-4A7D-48D8-8CE7-7377ABADF998}" type="parTrans" cxnId="{1789C085-7743-4C79-8B9C-4F4E953BC445}">
      <dgm:prSet/>
      <dgm:spPr/>
      <dgm:t>
        <a:bodyPr/>
        <a:lstStyle/>
        <a:p>
          <a:endParaRPr lang="ru-RU"/>
        </a:p>
      </dgm:t>
    </dgm:pt>
    <dgm:pt modelId="{04C340D5-8F65-4E13-A3A6-4C9D9B2EB169}" type="sibTrans" cxnId="{1789C085-7743-4C79-8B9C-4F4E953BC445}">
      <dgm:prSet/>
      <dgm:spPr/>
      <dgm:t>
        <a:bodyPr/>
        <a:lstStyle/>
        <a:p>
          <a:endParaRPr lang="ru-RU"/>
        </a:p>
      </dgm:t>
    </dgm:pt>
    <dgm:pt modelId="{D3BEA35E-0CFC-4E0D-AAA3-B97F4DD57AAA}">
      <dgm:prSet phldrT="[Текст]"/>
      <dgm:spPr/>
      <dgm:t>
        <a:bodyPr/>
        <a:lstStyle/>
        <a:p>
          <a:r>
            <a:rPr lang="ru-RU" dirty="0" smtClean="0"/>
            <a:t>Успешные практики</a:t>
          </a:r>
          <a:endParaRPr lang="ru-RU" dirty="0"/>
        </a:p>
      </dgm:t>
    </dgm:pt>
    <dgm:pt modelId="{C621B479-5D53-49B1-92E4-22285BB3865C}" type="parTrans" cxnId="{848DEEB0-C628-48A8-B5CC-1C55F7EA233E}">
      <dgm:prSet/>
      <dgm:spPr/>
      <dgm:t>
        <a:bodyPr/>
        <a:lstStyle/>
        <a:p>
          <a:endParaRPr lang="ru-RU"/>
        </a:p>
      </dgm:t>
    </dgm:pt>
    <dgm:pt modelId="{56CEE3E5-3917-4B1A-9EF5-45F94898718E}" type="sibTrans" cxnId="{848DEEB0-C628-48A8-B5CC-1C55F7EA233E}">
      <dgm:prSet/>
      <dgm:spPr/>
      <dgm:t>
        <a:bodyPr/>
        <a:lstStyle/>
        <a:p>
          <a:endParaRPr lang="ru-RU"/>
        </a:p>
      </dgm:t>
    </dgm:pt>
    <dgm:pt modelId="{C1E5E462-4E08-43E0-9EB7-74AE69FA1B9B}" type="pres">
      <dgm:prSet presAssocID="{D8C23AFD-A158-4924-97F2-A4FC4C64F6C5}" presName="linearFlow" presStyleCnt="0">
        <dgm:presLayoutVars>
          <dgm:dir/>
          <dgm:resizeHandles val="exact"/>
        </dgm:presLayoutVars>
      </dgm:prSet>
      <dgm:spPr/>
    </dgm:pt>
    <dgm:pt modelId="{59F520F9-206B-4365-A91C-6927F949B8E4}" type="pres">
      <dgm:prSet presAssocID="{F51B1824-B389-4215-B149-67BDB54CF6AF}" presName="composite" presStyleCnt="0"/>
      <dgm:spPr/>
    </dgm:pt>
    <dgm:pt modelId="{C031E74C-902B-47F4-80E8-B9B29DFF2524}" type="pres">
      <dgm:prSet presAssocID="{F51B1824-B389-4215-B149-67BDB54CF6AF}" presName="imgShp" presStyleLbl="fgImgPlace1" presStyleIdx="0" presStyleCnt="3"/>
      <dgm:spPr>
        <a:noFill/>
      </dgm:spPr>
    </dgm:pt>
    <dgm:pt modelId="{8E49E43F-2EE2-4D54-9931-FD02F8F2AB4E}" type="pres">
      <dgm:prSet presAssocID="{F51B1824-B389-4215-B149-67BDB54CF6AF}" presName="txShp" presStyleLbl="node1" presStyleIdx="0" presStyleCnt="3" custLinFactNeighborX="213" custLinFactNeighborY="-3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88CDB-3BE9-4597-B977-62B69592011A}" type="pres">
      <dgm:prSet presAssocID="{4E6E4C5D-0E2A-40C9-9CFF-005116C73220}" presName="spacing" presStyleCnt="0"/>
      <dgm:spPr/>
    </dgm:pt>
    <dgm:pt modelId="{1724132C-8975-4D01-AB14-F2F4DA8F6CF6}" type="pres">
      <dgm:prSet presAssocID="{24D17B0D-64F6-4B44-A15B-B275CF44E825}" presName="composite" presStyleCnt="0"/>
      <dgm:spPr/>
    </dgm:pt>
    <dgm:pt modelId="{E204A82E-BBD3-432E-9429-9281E5B69C55}" type="pres">
      <dgm:prSet presAssocID="{24D17B0D-64F6-4B44-A15B-B275CF44E825}" presName="imgShp" presStyleLbl="fgImgPlace1" presStyleIdx="1" presStyleCnt="3"/>
      <dgm:spPr>
        <a:noFill/>
      </dgm:spPr>
    </dgm:pt>
    <dgm:pt modelId="{D0D68635-BA9C-4DB3-8E20-9DB40B89A741}" type="pres">
      <dgm:prSet presAssocID="{24D17B0D-64F6-4B44-A15B-B275CF44E82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F79E3-BED2-47A1-9A7F-D30DB3F8EFA3}" type="pres">
      <dgm:prSet presAssocID="{04C340D5-8F65-4E13-A3A6-4C9D9B2EB169}" presName="spacing" presStyleCnt="0"/>
      <dgm:spPr/>
    </dgm:pt>
    <dgm:pt modelId="{243F178B-9E89-4C8F-AFE6-AA6FE19734D4}" type="pres">
      <dgm:prSet presAssocID="{D3BEA35E-0CFC-4E0D-AAA3-B97F4DD57AAA}" presName="composite" presStyleCnt="0"/>
      <dgm:spPr/>
    </dgm:pt>
    <dgm:pt modelId="{CED2732A-FEFC-45B2-B0D4-02667A87967C}" type="pres">
      <dgm:prSet presAssocID="{D3BEA35E-0CFC-4E0D-AAA3-B97F4DD57AAA}" presName="imgShp" presStyleLbl="fgImgPlace1" presStyleIdx="2" presStyleCnt="3"/>
      <dgm:spPr>
        <a:noFill/>
      </dgm:spPr>
    </dgm:pt>
    <dgm:pt modelId="{C736B3B0-4955-4D79-A154-26067301248C}" type="pres">
      <dgm:prSet presAssocID="{D3BEA35E-0CFC-4E0D-AAA3-B97F4DD57AA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59D6C8-9D79-409C-AA5A-37E2F6F5DCE3}" srcId="{D8C23AFD-A158-4924-97F2-A4FC4C64F6C5}" destId="{F51B1824-B389-4215-B149-67BDB54CF6AF}" srcOrd="0" destOrd="0" parTransId="{B8C272FB-63AE-4739-AD13-E1B4D2E9CA32}" sibTransId="{4E6E4C5D-0E2A-40C9-9CFF-005116C73220}"/>
    <dgm:cxn modelId="{9C2168B7-1027-438C-B234-8F21B845C06D}" type="presOf" srcId="{D3BEA35E-0CFC-4E0D-AAA3-B97F4DD57AAA}" destId="{C736B3B0-4955-4D79-A154-26067301248C}" srcOrd="0" destOrd="0" presId="urn:microsoft.com/office/officeart/2005/8/layout/vList3"/>
    <dgm:cxn modelId="{1789C085-7743-4C79-8B9C-4F4E953BC445}" srcId="{D8C23AFD-A158-4924-97F2-A4FC4C64F6C5}" destId="{24D17B0D-64F6-4B44-A15B-B275CF44E825}" srcOrd="1" destOrd="0" parTransId="{D8010BA3-4A7D-48D8-8CE7-7377ABADF998}" sibTransId="{04C340D5-8F65-4E13-A3A6-4C9D9B2EB169}"/>
    <dgm:cxn modelId="{E716266D-475B-4075-A05E-EF584475C764}" type="presOf" srcId="{F51B1824-B389-4215-B149-67BDB54CF6AF}" destId="{8E49E43F-2EE2-4D54-9931-FD02F8F2AB4E}" srcOrd="0" destOrd="0" presId="urn:microsoft.com/office/officeart/2005/8/layout/vList3"/>
    <dgm:cxn modelId="{848DEEB0-C628-48A8-B5CC-1C55F7EA233E}" srcId="{D8C23AFD-A158-4924-97F2-A4FC4C64F6C5}" destId="{D3BEA35E-0CFC-4E0D-AAA3-B97F4DD57AAA}" srcOrd="2" destOrd="0" parTransId="{C621B479-5D53-49B1-92E4-22285BB3865C}" sibTransId="{56CEE3E5-3917-4B1A-9EF5-45F94898718E}"/>
    <dgm:cxn modelId="{10696ADA-D94A-446E-9536-58EFC539FF7E}" type="presOf" srcId="{D8C23AFD-A158-4924-97F2-A4FC4C64F6C5}" destId="{C1E5E462-4E08-43E0-9EB7-74AE69FA1B9B}" srcOrd="0" destOrd="0" presId="urn:microsoft.com/office/officeart/2005/8/layout/vList3"/>
    <dgm:cxn modelId="{65EEC591-28BA-4F7C-B6E6-18E710FEA293}" type="presOf" srcId="{24D17B0D-64F6-4B44-A15B-B275CF44E825}" destId="{D0D68635-BA9C-4DB3-8E20-9DB40B89A741}" srcOrd="0" destOrd="0" presId="urn:microsoft.com/office/officeart/2005/8/layout/vList3"/>
    <dgm:cxn modelId="{CD8C174C-3D85-4512-95BF-A4157E613191}" type="presParOf" srcId="{C1E5E462-4E08-43E0-9EB7-74AE69FA1B9B}" destId="{59F520F9-206B-4365-A91C-6927F949B8E4}" srcOrd="0" destOrd="0" presId="urn:microsoft.com/office/officeart/2005/8/layout/vList3"/>
    <dgm:cxn modelId="{4BBDBCC4-0BD4-4286-9A08-636C92045DAA}" type="presParOf" srcId="{59F520F9-206B-4365-A91C-6927F949B8E4}" destId="{C031E74C-902B-47F4-80E8-B9B29DFF2524}" srcOrd="0" destOrd="0" presId="urn:microsoft.com/office/officeart/2005/8/layout/vList3"/>
    <dgm:cxn modelId="{AC952C4E-709F-4246-89B5-7623A52326EA}" type="presParOf" srcId="{59F520F9-206B-4365-A91C-6927F949B8E4}" destId="{8E49E43F-2EE2-4D54-9931-FD02F8F2AB4E}" srcOrd="1" destOrd="0" presId="urn:microsoft.com/office/officeart/2005/8/layout/vList3"/>
    <dgm:cxn modelId="{4AB6EA4A-351F-48CC-8109-6E865B0C895F}" type="presParOf" srcId="{C1E5E462-4E08-43E0-9EB7-74AE69FA1B9B}" destId="{98D88CDB-3BE9-4597-B977-62B69592011A}" srcOrd="1" destOrd="0" presId="urn:microsoft.com/office/officeart/2005/8/layout/vList3"/>
    <dgm:cxn modelId="{099A72E8-3F10-4CAB-9BEA-07F3903C2197}" type="presParOf" srcId="{C1E5E462-4E08-43E0-9EB7-74AE69FA1B9B}" destId="{1724132C-8975-4D01-AB14-F2F4DA8F6CF6}" srcOrd="2" destOrd="0" presId="urn:microsoft.com/office/officeart/2005/8/layout/vList3"/>
    <dgm:cxn modelId="{D64DB147-5B3D-47C2-8470-5713E143040B}" type="presParOf" srcId="{1724132C-8975-4D01-AB14-F2F4DA8F6CF6}" destId="{E204A82E-BBD3-432E-9429-9281E5B69C55}" srcOrd="0" destOrd="0" presId="urn:microsoft.com/office/officeart/2005/8/layout/vList3"/>
    <dgm:cxn modelId="{8C399ED5-F70A-40D2-8148-E8A231E3D5C4}" type="presParOf" srcId="{1724132C-8975-4D01-AB14-F2F4DA8F6CF6}" destId="{D0D68635-BA9C-4DB3-8E20-9DB40B89A741}" srcOrd="1" destOrd="0" presId="urn:microsoft.com/office/officeart/2005/8/layout/vList3"/>
    <dgm:cxn modelId="{8BB22876-1660-4644-B99F-9C194552CBF1}" type="presParOf" srcId="{C1E5E462-4E08-43E0-9EB7-74AE69FA1B9B}" destId="{5C0F79E3-BED2-47A1-9A7F-D30DB3F8EFA3}" srcOrd="3" destOrd="0" presId="urn:microsoft.com/office/officeart/2005/8/layout/vList3"/>
    <dgm:cxn modelId="{B858D56C-3126-42B0-A164-29897BFB042D}" type="presParOf" srcId="{C1E5E462-4E08-43E0-9EB7-74AE69FA1B9B}" destId="{243F178B-9E89-4C8F-AFE6-AA6FE19734D4}" srcOrd="4" destOrd="0" presId="urn:microsoft.com/office/officeart/2005/8/layout/vList3"/>
    <dgm:cxn modelId="{D7CEF02D-F820-4217-92FB-9DD160E3C123}" type="presParOf" srcId="{243F178B-9E89-4C8F-AFE6-AA6FE19734D4}" destId="{CED2732A-FEFC-45B2-B0D4-02667A87967C}" srcOrd="0" destOrd="0" presId="urn:microsoft.com/office/officeart/2005/8/layout/vList3"/>
    <dgm:cxn modelId="{744871A5-DEDF-4407-B8D3-2F834A1D4123}" type="presParOf" srcId="{243F178B-9E89-4C8F-AFE6-AA6FE19734D4}" destId="{C736B3B0-4955-4D79-A154-2606730124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85B24-0445-495E-A9CF-30E59AFB9B63}">
      <dsp:nvSpPr>
        <dsp:cNvPr id="0" name=""/>
        <dsp:cNvSpPr/>
      </dsp:nvSpPr>
      <dsp:spPr>
        <a:xfrm>
          <a:off x="3552501" y="21780"/>
          <a:ext cx="1621296" cy="1053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Патриотическое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направление:  Родина и природа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3945" y="73224"/>
        <a:ext cx="1518408" cy="950954"/>
      </dsp:txXfrm>
    </dsp:sp>
    <dsp:sp modelId="{25235620-93CC-4F1B-9FCD-85C6A8DFFF22}">
      <dsp:nvSpPr>
        <dsp:cNvPr id="0" name=""/>
        <dsp:cNvSpPr/>
      </dsp:nvSpPr>
      <dsp:spPr>
        <a:xfrm>
          <a:off x="1452715" y="557636"/>
          <a:ext cx="6021666" cy="6021666"/>
        </a:xfrm>
        <a:custGeom>
          <a:avLst/>
          <a:gdLst/>
          <a:ahLst/>
          <a:cxnLst/>
          <a:rect l="0" t="0" r="0" b="0"/>
          <a:pathLst>
            <a:path>
              <a:moveTo>
                <a:pt x="3732497" y="87766"/>
              </a:moveTo>
              <a:arcTo wR="3010833" hR="3010833" stAng="17032091" swAng="13236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92A9A-F9C7-405D-8DEA-6E78F47433FC}">
      <dsp:nvSpPr>
        <dsp:cNvPr id="0" name=""/>
        <dsp:cNvSpPr/>
      </dsp:nvSpPr>
      <dsp:spPr>
        <a:xfrm>
          <a:off x="5970536" y="1137361"/>
          <a:ext cx="1621296" cy="1053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Духовно-нравственное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направление: милосердие, жизнь, добро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21980" y="1188805"/>
        <a:ext cx="1518408" cy="950954"/>
      </dsp:txXfrm>
    </dsp:sp>
    <dsp:sp modelId="{8E475C72-F7F7-4520-BE16-572AE4FBE790}">
      <dsp:nvSpPr>
        <dsp:cNvPr id="0" name=""/>
        <dsp:cNvSpPr/>
      </dsp:nvSpPr>
      <dsp:spPr>
        <a:xfrm>
          <a:off x="1416386" y="530673"/>
          <a:ext cx="6021666" cy="6021666"/>
        </a:xfrm>
        <a:custGeom>
          <a:avLst/>
          <a:gdLst/>
          <a:ahLst/>
          <a:cxnLst/>
          <a:rect l="0" t="0" r="0" b="0"/>
          <a:pathLst>
            <a:path>
              <a:moveTo>
                <a:pt x="5708704" y="1674191"/>
              </a:moveTo>
              <a:arcTo wR="3010833" hR="3010833" stAng="20018652" swAng="172731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436E7-F1B5-4BFD-A48F-B2B50FA0A74C}">
      <dsp:nvSpPr>
        <dsp:cNvPr id="0" name=""/>
        <dsp:cNvSpPr/>
      </dsp:nvSpPr>
      <dsp:spPr>
        <a:xfrm>
          <a:off x="6551917" y="3684559"/>
          <a:ext cx="1621296" cy="1053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Социальное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направление: человек, семья, дружба, сотрудничество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3361" y="3736003"/>
        <a:ext cx="1518408" cy="950954"/>
      </dsp:txXfrm>
    </dsp:sp>
    <dsp:sp modelId="{EBB1D729-681B-4F07-8C10-85FFACA5CD39}">
      <dsp:nvSpPr>
        <dsp:cNvPr id="0" name=""/>
        <dsp:cNvSpPr/>
      </dsp:nvSpPr>
      <dsp:spPr>
        <a:xfrm>
          <a:off x="1416386" y="530673"/>
          <a:ext cx="6021666" cy="6021666"/>
        </a:xfrm>
        <a:custGeom>
          <a:avLst/>
          <a:gdLst/>
          <a:ahLst/>
          <a:cxnLst/>
          <a:rect l="0" t="0" r="0" b="0"/>
          <a:pathLst>
            <a:path>
              <a:moveTo>
                <a:pt x="5768722" y="4218793"/>
              </a:moveTo>
              <a:arcTo wR="3010833" hR="3010833" stAng="1419210" swAng="135993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88CAF-E55F-4304-B3D3-1FF016B21E57}">
      <dsp:nvSpPr>
        <dsp:cNvPr id="0" name=""/>
        <dsp:cNvSpPr/>
      </dsp:nvSpPr>
      <dsp:spPr>
        <a:xfrm>
          <a:off x="4922923" y="5727253"/>
          <a:ext cx="1621296" cy="1053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направление: познание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4367" y="5778697"/>
        <a:ext cx="1518408" cy="950954"/>
      </dsp:txXfrm>
    </dsp:sp>
    <dsp:sp modelId="{F96354A2-1D63-4C99-A785-0411D2C14545}">
      <dsp:nvSpPr>
        <dsp:cNvPr id="0" name=""/>
        <dsp:cNvSpPr/>
      </dsp:nvSpPr>
      <dsp:spPr>
        <a:xfrm>
          <a:off x="1416386" y="530673"/>
          <a:ext cx="6021666" cy="6021666"/>
        </a:xfrm>
        <a:custGeom>
          <a:avLst/>
          <a:gdLst/>
          <a:ahLst/>
          <a:cxnLst/>
          <a:rect l="0" t="0" r="0" b="0"/>
          <a:pathLst>
            <a:path>
              <a:moveTo>
                <a:pt x="3496755" y="5982196"/>
              </a:moveTo>
              <a:arcTo wR="3010833" hR="3010833" stAng="4842741" swAng="111451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6FB8C-E45B-4A9F-AB50-CD193B664208}">
      <dsp:nvSpPr>
        <dsp:cNvPr id="0" name=""/>
        <dsp:cNvSpPr/>
      </dsp:nvSpPr>
      <dsp:spPr>
        <a:xfrm>
          <a:off x="2310220" y="5727253"/>
          <a:ext cx="1621296" cy="1053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оздоровительное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направление: жизнь и здоровье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1664" y="5778697"/>
        <a:ext cx="1518408" cy="950954"/>
      </dsp:txXfrm>
    </dsp:sp>
    <dsp:sp modelId="{7ED2D07B-48F8-4978-A33B-82FEE271E4CB}">
      <dsp:nvSpPr>
        <dsp:cNvPr id="0" name=""/>
        <dsp:cNvSpPr/>
      </dsp:nvSpPr>
      <dsp:spPr>
        <a:xfrm>
          <a:off x="1416386" y="530673"/>
          <a:ext cx="6021666" cy="6021666"/>
        </a:xfrm>
        <a:custGeom>
          <a:avLst/>
          <a:gdLst/>
          <a:ahLst/>
          <a:cxnLst/>
          <a:rect l="0" t="0" r="0" b="0"/>
          <a:pathLst>
            <a:path>
              <a:moveTo>
                <a:pt x="931428" y="5188261"/>
              </a:moveTo>
              <a:arcTo wR="3010833" hR="3010833" stAng="8020853" swAng="135993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FC49D-392D-466F-B822-3403BB109409}">
      <dsp:nvSpPr>
        <dsp:cNvPr id="0" name=""/>
        <dsp:cNvSpPr/>
      </dsp:nvSpPr>
      <dsp:spPr>
        <a:xfrm>
          <a:off x="681226" y="3684559"/>
          <a:ext cx="1621296" cy="1053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Трудовое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направление: труд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2670" y="3736003"/>
        <a:ext cx="1518408" cy="950954"/>
      </dsp:txXfrm>
    </dsp:sp>
    <dsp:sp modelId="{B22EC20C-106D-4664-9D5F-7BEE21CD3041}">
      <dsp:nvSpPr>
        <dsp:cNvPr id="0" name=""/>
        <dsp:cNvSpPr/>
      </dsp:nvSpPr>
      <dsp:spPr>
        <a:xfrm>
          <a:off x="1416386" y="530673"/>
          <a:ext cx="6021666" cy="6021666"/>
        </a:xfrm>
        <a:custGeom>
          <a:avLst/>
          <a:gdLst/>
          <a:ahLst/>
          <a:cxnLst/>
          <a:rect l="0" t="0" r="0" b="0"/>
          <a:pathLst>
            <a:path>
              <a:moveTo>
                <a:pt x="2713" y="3138636"/>
              </a:moveTo>
              <a:arcTo wR="3010833" hR="3010833" stAng="10654032" swAng="172731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EDD3C-F06E-4E9B-944A-C9D32AE7C23F}">
      <dsp:nvSpPr>
        <dsp:cNvPr id="0" name=""/>
        <dsp:cNvSpPr/>
      </dsp:nvSpPr>
      <dsp:spPr>
        <a:xfrm>
          <a:off x="1262607" y="1137361"/>
          <a:ext cx="1621296" cy="1053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Эстетическое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направление: культура и красота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051" y="1188805"/>
        <a:ext cx="1518408" cy="950954"/>
      </dsp:txXfrm>
    </dsp:sp>
    <dsp:sp modelId="{7A7E86C1-3461-4BC0-8869-0CC9DC85D728}">
      <dsp:nvSpPr>
        <dsp:cNvPr id="0" name=""/>
        <dsp:cNvSpPr/>
      </dsp:nvSpPr>
      <dsp:spPr>
        <a:xfrm>
          <a:off x="1375634" y="560862"/>
          <a:ext cx="6021666" cy="6021666"/>
        </a:xfrm>
        <a:custGeom>
          <a:avLst/>
          <a:gdLst/>
          <a:ahLst/>
          <a:cxnLst/>
          <a:rect l="0" t="0" r="0" b="0"/>
          <a:pathLst>
            <a:path>
              <a:moveTo>
                <a:pt x="1247524" y="570370"/>
              </a:moveTo>
              <a:arcTo wR="3010833" hR="3010833" stAng="14049044" swAng="11742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9E43F-2EE2-4D54-9931-FD02F8F2AB4E}">
      <dsp:nvSpPr>
        <dsp:cNvPr id="0" name=""/>
        <dsp:cNvSpPr/>
      </dsp:nvSpPr>
      <dsp:spPr>
        <a:xfrm rot="10800000">
          <a:off x="1299806" y="0"/>
          <a:ext cx="4299096" cy="8311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52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Социальное партнерство </a:t>
          </a:r>
          <a:endParaRPr lang="ru-RU" sz="2600" kern="1200" dirty="0"/>
        </a:p>
      </dsp:txBody>
      <dsp:txXfrm rot="10800000">
        <a:off x="1507600" y="0"/>
        <a:ext cx="4091302" cy="831175"/>
      </dsp:txXfrm>
    </dsp:sp>
    <dsp:sp modelId="{C031E74C-902B-47F4-80E8-B9B29DFF2524}">
      <dsp:nvSpPr>
        <dsp:cNvPr id="0" name=""/>
        <dsp:cNvSpPr/>
      </dsp:nvSpPr>
      <dsp:spPr>
        <a:xfrm>
          <a:off x="875061" y="395"/>
          <a:ext cx="831175" cy="831175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68635-BA9C-4DB3-8E20-9DB40B89A741}">
      <dsp:nvSpPr>
        <dsp:cNvPr id="0" name=""/>
        <dsp:cNvSpPr/>
      </dsp:nvSpPr>
      <dsp:spPr>
        <a:xfrm rot="10800000">
          <a:off x="1290649" y="1079683"/>
          <a:ext cx="4299096" cy="8311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52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Гид юного красноярца</a:t>
          </a:r>
          <a:endParaRPr lang="ru-RU" sz="2600" kern="1200" dirty="0"/>
        </a:p>
      </dsp:txBody>
      <dsp:txXfrm rot="10800000">
        <a:off x="1498443" y="1079683"/>
        <a:ext cx="4091302" cy="831175"/>
      </dsp:txXfrm>
    </dsp:sp>
    <dsp:sp modelId="{E204A82E-BBD3-432E-9429-9281E5B69C55}">
      <dsp:nvSpPr>
        <dsp:cNvPr id="0" name=""/>
        <dsp:cNvSpPr/>
      </dsp:nvSpPr>
      <dsp:spPr>
        <a:xfrm>
          <a:off x="875061" y="1079683"/>
          <a:ext cx="831175" cy="831175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6B3B0-4955-4D79-A154-26067301248C}">
      <dsp:nvSpPr>
        <dsp:cNvPr id="0" name=""/>
        <dsp:cNvSpPr/>
      </dsp:nvSpPr>
      <dsp:spPr>
        <a:xfrm rot="10800000">
          <a:off x="1290649" y="2158971"/>
          <a:ext cx="4299096" cy="8311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52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Успешные практики</a:t>
          </a:r>
          <a:endParaRPr lang="ru-RU" sz="2600" kern="1200" dirty="0"/>
        </a:p>
      </dsp:txBody>
      <dsp:txXfrm rot="10800000">
        <a:off x="1498443" y="2158971"/>
        <a:ext cx="4091302" cy="831175"/>
      </dsp:txXfrm>
    </dsp:sp>
    <dsp:sp modelId="{CED2732A-FEFC-45B2-B0D4-02667A87967C}">
      <dsp:nvSpPr>
        <dsp:cNvPr id="0" name=""/>
        <dsp:cNvSpPr/>
      </dsp:nvSpPr>
      <dsp:spPr>
        <a:xfrm>
          <a:off x="875061" y="2158971"/>
          <a:ext cx="831175" cy="831175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640C-41BC-4C9A-B9CA-B47A7113256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778F-FF9A-460B-AF13-6135DA54D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3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640C-41BC-4C9A-B9CA-B47A7113256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778F-FF9A-460B-AF13-6135DA54D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640C-41BC-4C9A-B9CA-B47A7113256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778F-FF9A-460B-AF13-6135DA54D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4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640C-41BC-4C9A-B9CA-B47A7113256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778F-FF9A-460B-AF13-6135DA54D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7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640C-41BC-4C9A-B9CA-B47A7113256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778F-FF9A-460B-AF13-6135DA54D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60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640C-41BC-4C9A-B9CA-B47A7113256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778F-FF9A-460B-AF13-6135DA54D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1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640C-41BC-4C9A-B9CA-B47A7113256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778F-FF9A-460B-AF13-6135DA54D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9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640C-41BC-4C9A-B9CA-B47A7113256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778F-FF9A-460B-AF13-6135DA54D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1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640C-41BC-4C9A-B9CA-B47A7113256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778F-FF9A-460B-AF13-6135DA54D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81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640C-41BC-4C9A-B9CA-B47A7113256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778F-FF9A-460B-AF13-6135DA54D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30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640C-41BC-4C9A-B9CA-B47A7113256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778F-FF9A-460B-AF13-6135DA54D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9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8640C-41BC-4C9A-B9CA-B47A7113256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8778F-FF9A-460B-AF13-6135DA54D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E69U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358792/3d0cac60971a511280cbba229d9b6329c07731f7/#dst10001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nsultant.ru/document/cons_doc_LAW_465629/3d0cac60971a511280cbba229d9b6329c07731f7/#dst100010" TargetMode="External"/><Relationship Id="rId4" Type="http://schemas.openxmlformats.org/officeDocument/2006/relationships/hyperlink" Target="https://www.consultant.ru/document/cons_doc_LAW_454050/3d0cac60971a511280cbba229d9b6329c07731f7/#dst10001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0464" y="3215866"/>
            <a:ext cx="11140751" cy="89119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Районное методическое объединение 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красноярских дошкольников»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1421" y="155193"/>
            <a:ext cx="8560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251 общеразвивающего вида с приоритетным осуществлением деятельности по художественно-эстетическому направлению развития детей»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(МБДОУ № 251)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6245" y="5309118"/>
            <a:ext cx="2464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воспитатель: 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5077" y="6223519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2024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7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914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75785" y="0"/>
            <a:ext cx="4304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воспитания детей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26130"/>
              </p:ext>
            </p:extLst>
          </p:nvPr>
        </p:nvGraphicFramePr>
        <p:xfrm>
          <a:off x="157734" y="636955"/>
          <a:ext cx="11876532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786">
                  <a:extLst>
                    <a:ext uri="{9D8B030D-6E8A-4147-A177-3AD203B41FA5}">
                      <a16:colId xmlns:a16="http://schemas.microsoft.com/office/drawing/2014/main" val="3469490813"/>
                    </a:ext>
                  </a:extLst>
                </a:gridCol>
                <a:gridCol w="1296286">
                  <a:extLst>
                    <a:ext uri="{9D8B030D-6E8A-4147-A177-3AD203B41FA5}">
                      <a16:colId xmlns:a16="http://schemas.microsoft.com/office/drawing/2014/main" val="964371039"/>
                    </a:ext>
                  </a:extLst>
                </a:gridCol>
                <a:gridCol w="3551092">
                  <a:extLst>
                    <a:ext uri="{9D8B030D-6E8A-4147-A177-3AD203B41FA5}">
                      <a16:colId xmlns:a16="http://schemas.microsoft.com/office/drawing/2014/main" val="2731669522"/>
                    </a:ext>
                  </a:extLst>
                </a:gridCol>
                <a:gridCol w="5378368">
                  <a:extLst>
                    <a:ext uri="{9D8B030D-6E8A-4147-A177-3AD203B41FA5}">
                      <a16:colId xmlns:a16="http://schemas.microsoft.com/office/drawing/2014/main" val="3626995413"/>
                    </a:ext>
                  </a:extLst>
                </a:gridCol>
              </a:tblGrid>
              <a:tr h="552855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воспитания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Ценности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ориентиры (ранний возраст)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ориентиры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 этапе завершения освоения программы)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37161"/>
                  </a:ext>
                </a:extLst>
              </a:tr>
              <a:tr h="7856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 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Родина,</a:t>
                      </a:r>
                      <a:r>
                        <a:rPr lang="ru-RU" sz="16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природа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Проявляющий</a:t>
                      </a:r>
                      <a:r>
                        <a:rPr lang="ru-RU" sz="16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привязанность к близким людям, бережное отношение к живому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Любящий свою</a:t>
                      </a:r>
                      <a:r>
                        <a:rPr lang="ru-RU" sz="16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малую Родину и имеющий представление о своей стране – России, испытывающий чувство привязанности к родному дому, семье, близким людям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910536"/>
                  </a:ext>
                </a:extLst>
              </a:tr>
              <a:tr h="218232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Духовно-нравственное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Жизнь, милосердие,</a:t>
                      </a:r>
                      <a:r>
                        <a:rPr lang="ru-RU" sz="16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добро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Способный понять и принять, что такое «хорошо» и «плохо». Проявляющий сочувствие, доброту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Различающий</a:t>
                      </a:r>
                      <a:r>
                        <a:rPr lang="ru-RU" sz="16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основные проявления добра и зла, принимающий и уважающий традиционные ценности, ценности семьи и общества, правдивый, искренний, способный к сочувствию и заботе, к нравственному поступку. Способный не оставаться равнодушным к чужому горю, проявлять заботу. Самостоятельно различающий основные отрицательные и положительные качества, иногда прибегая к помощи взрослого в ситуациях морального выбора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61232"/>
                  </a:ext>
                </a:extLst>
              </a:tr>
              <a:tr h="24151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Человек, семья,</a:t>
                      </a:r>
                      <a:r>
                        <a:rPr lang="ru-RU" sz="16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дружба, сотрудничество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Испытывающий</a:t>
                      </a:r>
                      <a:r>
                        <a:rPr lang="ru-RU" sz="16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чувство удовольствия в случае одобрения и чувство огорчения в случае неодобрения со стороны взрослых. Проявляющий интерес к другим детям и способный бесконфликтно играть рядом с ними. Проявляющий позицию «Я сам!». Способный быть самостоятельным (свободным) активным действиям в общении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Проявляющий</a:t>
                      </a:r>
                      <a:r>
                        <a:rPr lang="ru-RU" sz="16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ответственность за свои действия и поведение; принимающий и уважающий различия между людьми. Владеющий основами речевой культуры. Дружелюбный и доброжелательный, умеющий слушать и слышать собеседника, способный взаимодействовать со взрослыми и сверстниками на основе общих дел и интересов.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80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566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914"/>
          <a:stretch/>
        </p:blipFill>
        <p:spPr>
          <a:xfrm>
            <a:off x="0" y="0"/>
            <a:ext cx="12192000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01768"/>
              </p:ext>
            </p:extLst>
          </p:nvPr>
        </p:nvGraphicFramePr>
        <p:xfrm>
          <a:off x="184404" y="99295"/>
          <a:ext cx="11823192" cy="614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060">
                  <a:extLst>
                    <a:ext uri="{9D8B030D-6E8A-4147-A177-3AD203B41FA5}">
                      <a16:colId xmlns:a16="http://schemas.microsoft.com/office/drawing/2014/main" val="1391706772"/>
                    </a:ext>
                  </a:extLst>
                </a:gridCol>
                <a:gridCol w="1216152">
                  <a:extLst>
                    <a:ext uri="{9D8B030D-6E8A-4147-A177-3AD203B41FA5}">
                      <a16:colId xmlns:a16="http://schemas.microsoft.com/office/drawing/2014/main" val="1630027167"/>
                    </a:ext>
                  </a:extLst>
                </a:gridCol>
                <a:gridCol w="3913632">
                  <a:extLst>
                    <a:ext uri="{9D8B030D-6E8A-4147-A177-3AD203B41FA5}">
                      <a16:colId xmlns:a16="http://schemas.microsoft.com/office/drawing/2014/main" val="3084581933"/>
                    </a:ext>
                  </a:extLst>
                </a:gridCol>
                <a:gridCol w="5451348">
                  <a:extLst>
                    <a:ext uri="{9D8B030D-6E8A-4147-A177-3AD203B41FA5}">
                      <a16:colId xmlns:a16="http://schemas.microsoft.com/office/drawing/2014/main" val="1022453299"/>
                    </a:ext>
                  </a:extLst>
                </a:gridCol>
              </a:tblGrid>
              <a:tr h="1086498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воспитания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Ценности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ориентиры (ранний возраст)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ориентиры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 этапе завершения освоения программы)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55260"/>
                  </a:ext>
                </a:extLst>
              </a:tr>
              <a:tr h="153495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</a:t>
                      </a:r>
                      <a:r>
                        <a:rPr lang="ru-RU" sz="16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Познание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Проявляющий</a:t>
                      </a:r>
                      <a:r>
                        <a:rPr lang="ru-RU" sz="16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интерес к окружающему миру. Любознательный, активный в поведении и деятельности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Любознательный,</a:t>
                      </a:r>
                      <a:r>
                        <a:rPr lang="ru-RU" sz="16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наблюдательный, испытывающий потребность в самовыражении, в том числе творческом. Проявляющий активность, самостоятельность, инициативу в познавательной, игровой, коммуникативной и продуктивной видах деятельности и в самообслуживании. Обладающий первичной картиной мира на основе традиционных ценностей 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579318"/>
                  </a:ext>
                </a:extLst>
              </a:tr>
              <a:tr h="27747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</a:t>
                      </a:r>
                      <a:r>
                        <a:rPr lang="ru-RU" sz="16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оздоровительное 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Здоровье,</a:t>
                      </a:r>
                      <a:r>
                        <a:rPr lang="ru-RU" sz="16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жизнь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Понимающий</a:t>
                      </a:r>
                      <a:r>
                        <a:rPr lang="ru-RU" sz="16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ценность жизни и здоровья, владеющий основными способами укрепления здоровья – физическая культура, закаливание, утренняя гимнастика, личная гигиена, безопасное поведение и другое; стремящийся к сбережению и укреплению собственного здоровья и здоровья окружающих. Проявляющий интерес к физическим упражнениям и подвижным играм, стремление к личной и командной победе, нравственные и волевые качества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Понимающий ценность жизни, владеющий основными способами укрепления здоровья - занятия физической культурой, закаливание, утренняя гимнастика, соблюдение личной гигиены и безопасного поведения и другое; стремящийся к сбережению и укреплению собственного здоровья и здоровья окружающих.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Проявляющий интерес к физическим упражнениям и подвижным играм, стремление к личной и командной победе, нравственные и волевые качества.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Демонстрирующий потребность в двигательной деятельности.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Имеющий представление о некоторых видах спорта и активного отдыха.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068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31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914"/>
          <a:stretch/>
        </p:blipFill>
        <p:spPr>
          <a:xfrm>
            <a:off x="0" y="0"/>
            <a:ext cx="12192000" cy="6858000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716476"/>
              </p:ext>
            </p:extLst>
          </p:nvPr>
        </p:nvGraphicFramePr>
        <p:xfrm>
          <a:off x="107696" y="360394"/>
          <a:ext cx="11775440" cy="577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048">
                  <a:extLst>
                    <a:ext uri="{9D8B030D-6E8A-4147-A177-3AD203B41FA5}">
                      <a16:colId xmlns:a16="http://schemas.microsoft.com/office/drawing/2014/main" val="210138056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3526908029"/>
                    </a:ext>
                  </a:extLst>
                </a:gridCol>
                <a:gridCol w="4681728">
                  <a:extLst>
                    <a:ext uri="{9D8B030D-6E8A-4147-A177-3AD203B41FA5}">
                      <a16:colId xmlns:a16="http://schemas.microsoft.com/office/drawing/2014/main" val="3959378531"/>
                    </a:ext>
                  </a:extLst>
                </a:gridCol>
                <a:gridCol w="4403344">
                  <a:extLst>
                    <a:ext uri="{9D8B030D-6E8A-4147-A177-3AD203B41FA5}">
                      <a16:colId xmlns:a16="http://schemas.microsoft.com/office/drawing/2014/main" val="424262752"/>
                    </a:ext>
                  </a:extLst>
                </a:gridCol>
              </a:tblGrid>
              <a:tr h="567606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воспитания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Ценности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ориентиры (ранний возраст)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ориентиры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 этапе завершения освоения программы)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579888"/>
                  </a:ext>
                </a:extLst>
              </a:tr>
              <a:tr h="567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Поддерживающий элементарный порядок в окружающей обстановке.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Стремящийся помогать старшим в доступных трудовых действиях. Стремящийся к результативности, самостоятельности, ответственности в самообслуживании, в быту, в игровой и других видах деятельности (конструирование, лепка, художественный труд, детский дизайн и другое).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Понимающий ценность труда в семье и в обществе на основе уважения к людям труда, результатам их деятельности.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Проявляющий трудолюбие при выполнении поручений и в самостоятельной деятельности.</a:t>
                      </a:r>
                    </a:p>
                    <a:p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943691"/>
                  </a:ext>
                </a:extLst>
              </a:tr>
              <a:tr h="567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Эстетическое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красота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Проявляющий эмоциональную отзывчивость на красоту в окружающем мире и искусстве. Способный к творческой деятельности (изобразительной, декоративно-оформительской, музыкальной, </a:t>
                      </a:r>
                      <a:r>
                        <a:rPr lang="ru-RU" sz="16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словесноречевой</a:t>
                      </a:r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театрализованной и другое).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Способный воспринимать и чувствовать прекрасное в быту, природе, поступках, искусстве.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Стремящийся к отображению прекрасного в продуктивных видах деятельности.</a:t>
                      </a:r>
                    </a:p>
                    <a:p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896797"/>
                  </a:ext>
                </a:extLst>
              </a:tr>
              <a:tr h="56760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+ ЧФУ (часть</a:t>
                      </a:r>
                      <a:r>
                        <a:rPr lang="ru-RU" sz="1600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формируемая участниками образовательных отношений)</a:t>
                      </a:r>
                      <a:endParaRPr lang="ru-RU" sz="16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915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771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914"/>
          <a:stretch/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28" y="952224"/>
            <a:ext cx="9905116" cy="48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6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914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8358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«С чего начинается Родина?»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(формирование российской гражданской идентичности)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34" y="2522437"/>
            <a:ext cx="109319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2023 года – 31 августа 2026 года</a:t>
            </a:r>
          </a:p>
          <a:p>
            <a:pPr algn="just"/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 дошкольников и у обучающихся в муниципальных образовательных организациях 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Красноярска личностных качеств, отражающих на каждом уровне образование осознание ими российской </a:t>
            </a:r>
          </a:p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ражданской идентичности, уважение к историческому прошлому великого российского государства, стремление к процветанию России посредством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проектной,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познавательно-исследовательской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социально-значимой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деятельности в социокультурном пространстве города</a:t>
            </a:r>
          </a:p>
        </p:txBody>
      </p:sp>
    </p:spTree>
    <p:extLst>
      <p:ext uri="{BB962C8B-B14F-4D97-AF65-F5344CB8AC3E}">
        <p14:creationId xmlns:p14="http://schemas.microsoft.com/office/powerpoint/2010/main" val="354785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914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5109"/>
            <a:ext cx="9144000" cy="69710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Подпроект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«Юный горожанин»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8464" y="922216"/>
            <a:ext cx="11597951" cy="482392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деятельности педагогов ДОУ методическими вспомогательными цифровыми ресурсами (ГИД юного горожанина) для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проектной, познавательно-исследовательской и любой социально-значимой полезной деятельности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взаимодействии с родителями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способствующей становлению личностных качеств, отражающих осознанное отношение к малой и большой Родине, и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компетенций юного горожанина</a:t>
            </a:r>
          </a:p>
          <a:p>
            <a:endParaRPr lang="ru-RU" sz="1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42" y="2928115"/>
            <a:ext cx="2476681" cy="2478236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695604325"/>
              </p:ext>
            </p:extLst>
          </p:nvPr>
        </p:nvGraphicFramePr>
        <p:xfrm>
          <a:off x="5988638" y="2928115"/>
          <a:ext cx="6464807" cy="2990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8464" y="2844664"/>
            <a:ext cx="33514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Важнейшая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педагогов: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поисковой активности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познании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 родного города, края, социально - значимой полезной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99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1250F8-2794-B7D3-E687-E9CB5C374754}"/>
              </a:ext>
            </a:extLst>
          </p:cNvPr>
          <p:cNvSpPr txBox="1"/>
          <p:nvPr/>
        </p:nvSpPr>
        <p:spPr>
          <a:xfrm>
            <a:off x="2831455" y="255038"/>
            <a:ext cx="6098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мероприятий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817326" y="1253331"/>
            <a:ext cx="7252753" cy="435133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Древние обитатели земли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Красноярской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Острог у Красного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Красноярск в годы Великой Отечественной войны (1941-1945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индустриальный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культурный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туристический 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Город, в котором хочется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80" y="1429403"/>
            <a:ext cx="4290129" cy="430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99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реализации направления «Воспитание»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4717" y="6358949"/>
            <a:ext cx="258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Домашнее» задание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14547" y="1845010"/>
            <a:ext cx="2807208" cy="2679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519" y="1877088"/>
            <a:ext cx="2822693" cy="26885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392" y="3670380"/>
            <a:ext cx="2822693" cy="26885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17594" y="2759707"/>
            <a:ext cx="2201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(ОП ДО)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80391" y="2938401"/>
            <a:ext cx="2474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оспитания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751" y="4663074"/>
            <a:ext cx="1821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Парциальные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10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Пройдите, пожалуйста, опрос по ссылке: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clck.ru/3E69Ut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50" y="2651760"/>
            <a:ext cx="2264854" cy="22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914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30120" y="832085"/>
            <a:ext cx="109984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методическая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условий в ДОО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гармоничного развития личности ребенка 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муниципальной концепции развития дошкольного образования в городе Красноярске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освоения и применения педагогами в ДОО приемов, методов, технологий, обеспечивающих включенность детей в образовательный процесс, позволяющих эффективно достигать планируемые образовательные результаты, в рамках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муниципальной концепции развития дошкольного образования в городе Красноярске</a:t>
            </a:r>
          </a:p>
          <a:p>
            <a:pPr algn="ctr"/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деятельности: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квалификацию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мастерство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педагогических и управленческих кадров ДОО в освоении и применении педагогических средств, позволяющих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достигать планируемые образовательные результаты, осваивая новые позиции, задаваемые технологией образования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методическое сопровождение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педагогических и управленческих кадров ДОО в процессе освоения ими профессиональных компетенций в соответствии с методической темой;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эффективное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взаимодействие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и управленческих кадров ДОО, предъявление успешного опыта образовательных организаций по реализации ООП.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 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3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080" y="1913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план работы РМО «Управление воспитанием красноярских дошкольников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795616"/>
              </p:ext>
            </p:extLst>
          </p:nvPr>
        </p:nvGraphicFramePr>
        <p:xfrm>
          <a:off x="308863" y="1452944"/>
          <a:ext cx="11574272" cy="5002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88">
                  <a:extLst>
                    <a:ext uri="{9D8B030D-6E8A-4147-A177-3AD203B41FA5}">
                      <a16:colId xmlns:a16="http://schemas.microsoft.com/office/drawing/2014/main" val="4066091046"/>
                    </a:ext>
                  </a:extLst>
                </a:gridCol>
                <a:gridCol w="3686048">
                  <a:extLst>
                    <a:ext uri="{9D8B030D-6E8A-4147-A177-3AD203B41FA5}">
                      <a16:colId xmlns:a16="http://schemas.microsoft.com/office/drawing/2014/main" val="381451620"/>
                    </a:ext>
                  </a:extLst>
                </a:gridCol>
                <a:gridCol w="2893568">
                  <a:extLst>
                    <a:ext uri="{9D8B030D-6E8A-4147-A177-3AD203B41FA5}">
                      <a16:colId xmlns:a16="http://schemas.microsoft.com/office/drawing/2014/main" val="437246368"/>
                    </a:ext>
                  </a:extLst>
                </a:gridCol>
                <a:gridCol w="2893568">
                  <a:extLst>
                    <a:ext uri="{9D8B030D-6E8A-4147-A177-3AD203B41FA5}">
                      <a16:colId xmlns:a16="http://schemas.microsoft.com/office/drawing/2014/main" val="3128017474"/>
                    </a:ext>
                  </a:extLst>
                </a:gridCol>
              </a:tblGrid>
              <a:tr h="57319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Сроки</a:t>
                      </a:r>
                      <a:endParaRPr lang="ru-RU" i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Мероприятия</a:t>
                      </a:r>
                      <a:endParaRPr lang="ru-RU" i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Ответственные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722160"/>
                  </a:ext>
                </a:extLst>
              </a:tr>
              <a:tr h="6796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октября,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Установочное заседание районного методического объединения «Воспитание красноярских дошкольников»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ДОУ Свердловского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 МБДОУ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251 –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060079"/>
                  </a:ext>
                </a:extLst>
              </a:tr>
              <a:tr h="20672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ноября,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по обмену опытом деятельности в рамках реализации КТП, организации РППС, </a:t>
                      </a:r>
                      <a:r>
                        <a:rPr lang="ru-RU" sz="1400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наполнения рабочих программ воспитания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ДОУ по теме районного методического объединения.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тематики выступлений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предъявлению образовательных практик в рамках темы районного методического объединения.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ДОУ Свердловского района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 МБДОУ № 251 –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Идт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ДОУ Свердловского района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436008"/>
                  </a:ext>
                </a:extLst>
              </a:tr>
              <a:tr h="14725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января,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1.Представление образовательных практик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ДОУ Свердловского района по теме «Воспитание красноярских дошкольников»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2.Мозговой штурм по теме </a:t>
                      </a:r>
                      <a:r>
                        <a:rPr lang="ru-RU" sz="1400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«Историческое воспитание в ДОУ»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ДОУ Свердловского района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 МБДОУ № 251 –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Идт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ДОУ Свердловского района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632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79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655640"/>
              </p:ext>
            </p:extLst>
          </p:nvPr>
        </p:nvGraphicFramePr>
        <p:xfrm>
          <a:off x="309392" y="1635824"/>
          <a:ext cx="11574272" cy="4225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88">
                  <a:extLst>
                    <a:ext uri="{9D8B030D-6E8A-4147-A177-3AD203B41FA5}">
                      <a16:colId xmlns:a16="http://schemas.microsoft.com/office/drawing/2014/main" val="4066091046"/>
                    </a:ext>
                  </a:extLst>
                </a:gridCol>
                <a:gridCol w="3686048">
                  <a:extLst>
                    <a:ext uri="{9D8B030D-6E8A-4147-A177-3AD203B41FA5}">
                      <a16:colId xmlns:a16="http://schemas.microsoft.com/office/drawing/2014/main" val="381451620"/>
                    </a:ext>
                  </a:extLst>
                </a:gridCol>
                <a:gridCol w="2893568">
                  <a:extLst>
                    <a:ext uri="{9D8B030D-6E8A-4147-A177-3AD203B41FA5}">
                      <a16:colId xmlns:a16="http://schemas.microsoft.com/office/drawing/2014/main" val="437246368"/>
                    </a:ext>
                  </a:extLst>
                </a:gridCol>
                <a:gridCol w="2893568">
                  <a:extLst>
                    <a:ext uri="{9D8B030D-6E8A-4147-A177-3AD203B41FA5}">
                      <a16:colId xmlns:a16="http://schemas.microsoft.com/office/drawing/2014/main" val="3128017474"/>
                    </a:ext>
                  </a:extLst>
                </a:gridCol>
              </a:tblGrid>
              <a:tr h="57319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Сроки</a:t>
                      </a:r>
                      <a:endParaRPr lang="ru-RU" i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Мероприятия</a:t>
                      </a:r>
                      <a:endParaRPr lang="ru-RU" i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Ответственные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722160"/>
                  </a:ext>
                </a:extLst>
              </a:tr>
              <a:tr h="14211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марта,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1.Представление образовательных практи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ДОУ Свердловского района по теме «Управление воспитанием красноярских дошкольников»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2.Семинар «Современные технологии в воспитании детей дошкольного возраста»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ДОУ Свердловского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 МБДОУ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251 –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ДОУ Свердловского района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060079"/>
                  </a:ext>
                </a:extLst>
              </a:tr>
              <a:tr h="20672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мая,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1.Анализ деятельности районного методического объединения.</a:t>
                      </a:r>
                    </a:p>
                    <a:p>
                      <a:pPr algn="just"/>
                      <a:r>
                        <a:rPr lang="ru-RU" sz="1400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2.Выбор успешных практик, инструментария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теме «Воспитание красноярских дошкольников»</a:t>
                      </a:r>
                    </a:p>
                    <a:p>
                      <a:pPr algn="just"/>
                      <a:r>
                        <a:rPr lang="ru-RU" sz="1400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3.Награждение участников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районного методического объединения.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4.Оформление отчетной документации</a:t>
                      </a:r>
                    </a:p>
                    <a:p>
                      <a:pPr algn="just"/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ДОУ Свердловского района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 МБДОУ № 251 –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Идт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ДОУ Свердловского района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4360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31726" y="156193"/>
            <a:ext cx="115742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Годовой план работы РМО «Управление воспитанием красноярских дошкольников»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208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914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006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государственной политики в сфере воспитания детей дошкольного возраста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056" y="2916936"/>
            <a:ext cx="11164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"Об образовании в Российской Федерации" от 29.12.2012 N 273-ФЗ (последняя редакция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дошкольного образования до 2025 года 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 (ФГОС ДО)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 дошкольного образования (ФОП ДО)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9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914"/>
          <a:stretch/>
        </p:blipFill>
        <p:spPr>
          <a:xfrm>
            <a:off x="0" y="0"/>
            <a:ext cx="12192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312420" y="994446"/>
            <a:ext cx="114208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оспитание 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 деятельность, направленная на 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развитие личности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формирование у обучающихся трудолюбия, ответственного отношения к труду и его результатам, 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создание условий 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для самоопределения и социализации обучающихся на основе социокультурных, традиционных российских духовно-нравственных ценностей и принятых в российском обществе правил и норм поведения в интересах человека, семьи, общества и государства, 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формирование у обучающихся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среде;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ред.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31.07.2020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 304-ФЗ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04.08.2023 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 479-ФЗ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 25.12.2023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 685-ФЗ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b="0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4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914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408432" y="746218"/>
            <a:ext cx="1137513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нормативно-правовых документов дошкольного образования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(ФГОС ДО, ФОП ДО)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направлены на: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единого образовательного пространства в ДОО;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подрастающего поколения как знающего и уважающего историю и культуру малой Родины, своей семьи.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Одним из приоритетов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развития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города и края на период до 2025 года является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воспитательного потенциала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системе дошкольного образования. 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Задача: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воспитательного потенциала посредством учета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локального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контекстов,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следования принципам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ценностного единства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взаимодействии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другими представителями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окружения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Ожидаемый результат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Динамика развития педагогических практик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 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возраста.</a:t>
            </a:r>
          </a:p>
          <a:p>
            <a:pPr algn="just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97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914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5151" y="2008732"/>
            <a:ext cx="32380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5 до 7 лет у ребенка идет наиболее интенсивное личностное развитие, начинает формироваться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самосознание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воспитание чувств гражданственности и патриотизма, любви к малой Родине традиционно решается в ДОУ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08849458"/>
              </p:ext>
            </p:extLst>
          </p:nvPr>
        </p:nvGraphicFramePr>
        <p:xfrm>
          <a:off x="3337560" y="0"/>
          <a:ext cx="8854440" cy="678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3726" y="2596854"/>
            <a:ext cx="2593969" cy="16860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62113" y="3198167"/>
            <a:ext cx="2428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914"/>
          <a:stretch/>
        </p:blipFill>
        <p:spPr>
          <a:xfrm>
            <a:off x="0" y="-55392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61" y="8366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783" y="136858"/>
            <a:ext cx="7946157" cy="6090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506" y="2705989"/>
            <a:ext cx="1814077" cy="11795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48906" y="3111111"/>
            <a:ext cx="1868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3903" y="2326281"/>
            <a:ext cx="4423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Вспомните, какие формы и методы работы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вы используете для реализации </a:t>
            </a:r>
          </a:p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аправлений воспитания в своей практике? 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50" y="4535841"/>
            <a:ext cx="2187862" cy="1996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5067">
            <a:off x="6337067" y="5048564"/>
            <a:ext cx="1196829" cy="11968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3864">
            <a:off x="10649928" y="4009922"/>
            <a:ext cx="1548518" cy="15485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089021">
            <a:off x="8051099" y="-411840"/>
            <a:ext cx="2158171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87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1306</Words>
  <Application>Microsoft Office PowerPoint</Application>
  <PresentationFormat>Широкоэкранный</PresentationFormat>
  <Paragraphs>184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Районное методическое объединение  «Воспитание красноярских дошкольников» </vt:lpstr>
      <vt:lpstr>Презентация PowerPoint</vt:lpstr>
      <vt:lpstr>Годовой план работы РМО «Управление воспитанием красноярских дошкольников»</vt:lpstr>
      <vt:lpstr>Презентация PowerPoint</vt:lpstr>
      <vt:lpstr>Реализация государственной политики в сфере воспитания детей дошкольного возраста</vt:lpstr>
      <vt:lpstr>Презентация PowerPoint</vt:lpstr>
      <vt:lpstr>Презентация PowerPoint</vt:lpstr>
      <vt:lpstr>Презентация PowerPoint</vt:lpstr>
      <vt:lpstr>Практическое 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проект «С чего начинается Родина?» (формирование российской гражданской идентичности) </vt:lpstr>
      <vt:lpstr>Подпроект «Юный горожанин»</vt:lpstr>
      <vt:lpstr>Презентация PowerPoint</vt:lpstr>
      <vt:lpstr>Планирование реализации направления «Воспитание»  в ДОУ</vt:lpstr>
      <vt:lpstr>Анкетирование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43</cp:revision>
  <dcterms:created xsi:type="dcterms:W3CDTF">2024-10-21T03:15:46Z</dcterms:created>
  <dcterms:modified xsi:type="dcterms:W3CDTF">2024-10-22T05:00:56Z</dcterms:modified>
</cp:coreProperties>
</file>